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orma-akkreditatsii-SMI.xls" TargetMode="External"/><Relationship Id="rId2" Type="http://schemas.openxmlformats.org/officeDocument/2006/relationships/hyperlink" Target="mailto:PishvanovAist@yandex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 Black" pitchFamily="34" charset="0"/>
              </a:rPr>
              <a:t>FIS SKI JUMPING</a:t>
            </a:r>
            <a:br>
              <a:rPr lang="en-US" sz="3600" dirty="0" smtClean="0">
                <a:latin typeface="Arial Black" pitchFamily="34" charset="0"/>
              </a:rPr>
            </a:br>
            <a:r>
              <a:rPr lang="en-US" sz="1800" dirty="0" smtClean="0">
                <a:latin typeface="Arial Black" pitchFamily="34" charset="0"/>
              </a:rPr>
              <a:t>World Cup</a:t>
            </a:r>
            <a:r>
              <a:rPr lang="ru-RU" sz="1800" dirty="0" smtClean="0">
                <a:latin typeface="Arial Black" pitchFamily="34" charset="0"/>
              </a:rPr>
              <a:t/>
            </a:r>
            <a:br>
              <a:rPr lang="ru-RU" sz="1800" dirty="0" smtClean="0">
                <a:latin typeface="Arial Black" pitchFamily="34" charset="0"/>
              </a:rPr>
            </a:br>
            <a:r>
              <a:rPr lang="en-US" sz="1800" dirty="0" smtClean="0">
                <a:latin typeface="Arial Black" pitchFamily="34" charset="0"/>
              </a:rPr>
              <a:t>(Men and Ladies)</a:t>
            </a:r>
            <a:br>
              <a:rPr lang="en-US" sz="1800" dirty="0" smtClean="0">
                <a:latin typeface="Arial Black" pitchFamily="34" charset="0"/>
              </a:rPr>
            </a:br>
            <a:r>
              <a:rPr lang="en-US" sz="1800" dirty="0" smtClean="0">
                <a:latin typeface="Arial Black" pitchFamily="34" charset="0"/>
              </a:rPr>
              <a:t>12-13 December 2015</a:t>
            </a:r>
            <a:endParaRPr lang="ru-RU" sz="18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9403" y="5937631"/>
            <a:ext cx="658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Russia, Nizhny </a:t>
            </a:r>
            <a:r>
              <a:rPr lang="en-US" dirty="0" err="1" smtClean="0">
                <a:latin typeface="Arial Black" pitchFamily="34" charset="0"/>
              </a:rPr>
              <a:t>Tagil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8194" name="Picture 2" descr="C:\Users\Ekaterina\Desktop\КМ 2015\Логотипы 2015\federRF_6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403" y="1006876"/>
            <a:ext cx="6397851" cy="479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38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591293" y="698205"/>
            <a:ext cx="6374295" cy="6160343"/>
            <a:chOff x="164832" y="207542"/>
            <a:chExt cx="6374295" cy="645051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4191" y="207542"/>
              <a:ext cx="4164936" cy="645051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64832" y="701706"/>
              <a:ext cx="2962434" cy="3035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(0)- 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Public (</a:t>
              </a: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без </a:t>
              </a:r>
              <a:r>
                <a:rPr lang="ru-RU" sz="1400" b="1" dirty="0" err="1" smtClean="0">
                  <a:latin typeface="Times New Roman" pitchFamily="18" charset="0"/>
                  <a:cs typeface="Times New Roman" pitchFamily="18" charset="0"/>
                </a:rPr>
                <a:t>аккр</a:t>
              </a:r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. или 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Guest)</a:t>
              </a:r>
            </a:p>
            <a:p>
              <a:pPr>
                <a:lnSpc>
                  <a:spcPts val="1300"/>
                </a:lnSpc>
              </a:pP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1 – Team Area</a:t>
              </a:r>
            </a:p>
            <a:p>
              <a:pPr>
                <a:lnSpc>
                  <a:spcPts val="1300"/>
                </a:lnSpc>
              </a:pP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2 – Lift</a:t>
              </a:r>
            </a:p>
            <a:p>
              <a:pPr>
                <a:lnSpc>
                  <a:spcPts val="1300"/>
                </a:lnSpc>
              </a:pP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3 – FIS Family</a:t>
              </a:r>
            </a:p>
            <a:p>
              <a:pPr>
                <a:lnSpc>
                  <a:spcPts val="1300"/>
                </a:lnSpc>
              </a:pP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4 – Ceremony</a:t>
              </a:r>
            </a:p>
            <a:p>
              <a:pPr>
                <a:lnSpc>
                  <a:spcPts val="1300"/>
                </a:lnSpc>
              </a:pP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5 – Judges Tower</a:t>
              </a:r>
            </a:p>
            <a:p>
              <a:pPr>
                <a:lnSpc>
                  <a:spcPts val="1300"/>
                </a:lnSpc>
              </a:pP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6 – Photo/Video</a:t>
              </a:r>
            </a:p>
            <a:p>
              <a:pPr>
                <a:lnSpc>
                  <a:spcPts val="1300"/>
                </a:lnSpc>
              </a:pP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7 – Equipment Control</a:t>
              </a:r>
            </a:p>
            <a:p>
              <a:pPr>
                <a:lnSpc>
                  <a:spcPts val="1300"/>
                </a:lnSpc>
              </a:pP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8 – SUB Race Office</a:t>
              </a:r>
            </a:p>
            <a:p>
              <a:pPr>
                <a:lnSpc>
                  <a:spcPts val="1300"/>
                </a:lnSpc>
              </a:pP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9 – VIP Room</a:t>
              </a:r>
            </a:p>
            <a:p>
              <a:pPr>
                <a:lnSpc>
                  <a:spcPts val="1300"/>
                </a:lnSpc>
              </a:pP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10 – Media</a:t>
              </a:r>
            </a:p>
            <a:p>
              <a:pPr>
                <a:lnSpc>
                  <a:spcPts val="1300"/>
                </a:lnSpc>
              </a:pP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11 – Mixed Zone</a:t>
              </a:r>
            </a:p>
            <a:p>
              <a:pPr>
                <a:lnSpc>
                  <a:spcPts val="1300"/>
                </a:lnSpc>
              </a:pP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12 – Coaches Stand</a:t>
              </a:r>
            </a:p>
            <a:p>
              <a:pPr>
                <a:lnSpc>
                  <a:spcPts val="1300"/>
                </a:lnSpc>
              </a:pP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13 – </a:t>
              </a:r>
              <a:r>
                <a:rPr lang="en-US" sz="1400" b="1" dirty="0" err="1" smtClean="0">
                  <a:latin typeface="Times New Roman" pitchFamily="18" charset="0"/>
                  <a:cs typeface="Times New Roman" pitchFamily="18" charset="0"/>
                </a:rPr>
                <a:t>Inrun</a:t>
              </a:r>
              <a:endParaRPr lang="en-US" sz="1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ts val="1300"/>
                </a:lnSpc>
              </a:pP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14 – Outrun</a:t>
              </a:r>
            </a:p>
            <a:p>
              <a:pPr>
                <a:lnSpc>
                  <a:spcPts val="1300"/>
                </a:lnSpc>
              </a:pP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15 – Special Photo</a:t>
              </a:r>
            </a:p>
            <a:p>
              <a:pPr>
                <a:lnSpc>
                  <a:spcPts val="1300"/>
                </a:lnSpc>
              </a:pP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16 </a:t>
              </a:r>
              <a:r>
                <a:rPr lang="en-US" sz="1400" b="1" dirty="0"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VIP Stand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51825" y="5757634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</a:t>
              </a:r>
              <a:endParaRPr lang="ru-RU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36096" y="54868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13</a:t>
              </a:r>
              <a:endParaRPr lang="ru-RU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95936" y="3736939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14</a:t>
              </a:r>
              <a:endParaRPr lang="ru-RU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76946" y="373694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14</a:t>
              </a:r>
              <a:endParaRPr lang="ru-RU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20072" y="306896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5</a:t>
              </a:r>
              <a:endParaRPr lang="ru-RU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32066" y="335699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6</a:t>
              </a:r>
              <a:endParaRPr lang="ru-RU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64088" y="225712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12</a:t>
              </a:r>
              <a:endParaRPr lang="ru-RU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27984" y="2761183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12</a:t>
              </a:r>
              <a:endParaRPr lang="ru-RU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55976" y="105273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ru-RU" sz="1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90683" y="2411015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15</a:t>
              </a:r>
              <a:endParaRPr lang="ru-RU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52476" y="5787995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ru-RU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31840" y="587727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ru-RU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72955" y="6129113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10</a:t>
              </a:r>
              <a:endParaRPr lang="ru-RU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16457" y="603116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9</a:t>
              </a:r>
              <a:endParaRPr lang="ru-RU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07878" y="5975224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8</a:t>
              </a:r>
              <a:endParaRPr lang="ru-RU" sz="1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44008" y="105273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13</a:t>
              </a:r>
              <a:endParaRPr lang="ru-RU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68102" y="3245987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5</a:t>
              </a:r>
              <a:endParaRPr lang="ru-RU" sz="1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90949" y="5757634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ru-RU" sz="1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54476" y="5757634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11</a:t>
              </a:r>
              <a:endParaRPr lang="ru-RU" sz="1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25787" y="537321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ru-RU" sz="1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25787" y="5569495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7</a:t>
              </a:r>
              <a:endParaRPr lang="ru-RU" sz="1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02331" y="590584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16</a:t>
              </a:r>
              <a:endParaRPr lang="ru-RU" sz="1400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808504" y="11663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Зонирование в области трамплинов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33" name="Picture 2" descr="C:\Users\Ekaterina\Desktop\КМ 2015\Логотипы 2015\FedSO_219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03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7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katerina\Desktop\Карта Аккредитационный центр пресс и меди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6125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6303907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Общая схема комплекса</a:t>
            </a:r>
            <a:endParaRPr lang="ru-RU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86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katerina\Desktop\Герб Тагил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61424"/>
            <a:ext cx="1646380" cy="221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057400"/>
            <a:r>
              <a:rPr lang="ru-RU" sz="2400" dirty="0" smtClean="0">
                <a:latin typeface="Arial Black" pitchFamily="34" charset="0"/>
              </a:rPr>
              <a:t>Кубок Мира 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2400" dirty="0" smtClean="0">
                <a:latin typeface="Arial Black" pitchFamily="34" charset="0"/>
              </a:rPr>
              <a:t>по прыжкам на лыжах с трамплина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4841" y="1628800"/>
            <a:ext cx="8229600" cy="5026173"/>
          </a:xfrm>
        </p:spPr>
        <p:txBody>
          <a:bodyPr>
            <a:normAutofit/>
          </a:bodyPr>
          <a:lstStyle/>
          <a:p>
            <a:pPr marL="188595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Уважаемые представители СМИ, рады Вам сообщить, что 7 и 8 этапы Кубка Мира по прыжкам на лыжа с трамплина среди мужчин и 2 и 3 этапы среди женщин состоятся 12 -13 декабря 2015 года в Нижнем Тагиле на комплексе трамплинов ГАУ ДО СО СДЮСШОР «Аист».</a:t>
            </a:r>
          </a:p>
          <a:p>
            <a:pPr marL="1885950" indent="0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188595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Эти спортивное мероприятие проходит в рамках серии этапов Кубка Мира по прыжкам на лыжах с трамплина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FIS SKI JUMPING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сезона 2015/2016. Всего в течение соревновательного сезона состоится 40 этапов кубка мира.</a:t>
            </a:r>
          </a:p>
          <a:p>
            <a:pPr marL="1885950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88595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Добро пожаловать на соревнования!</a:t>
            </a:r>
          </a:p>
          <a:p>
            <a:pPr marL="1885950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885950" indent="0" defTabSz="682625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885950" indent="0" defTabSz="682625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Нижний Тагил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Свердловской области России.  </a:t>
            </a:r>
          </a:p>
          <a:p>
            <a:pPr marL="1885950" indent="0" defTabSz="682625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Население — 356 744 чел. на 2015 г.</a:t>
            </a:r>
          </a:p>
          <a:p>
            <a:pPr marL="1885950" indent="0" defTabSz="682625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основания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1722 . Важнейший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промышленный,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885950" indent="0" defTabSz="682625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культурный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спортивный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центр Урала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885950" indent="0" defTabSz="682625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черте города расположен один из самых современных </a:t>
            </a:r>
          </a:p>
          <a:p>
            <a:pPr marL="1885950" indent="0" defTabSz="682625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трамплинных комплексов </a:t>
            </a:r>
          </a:p>
          <a:p>
            <a:pPr marL="1885950" indent="0" defTabSz="682625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мира –  ГАУ ДО СО СДЮСШОР «Аист»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Ekaterina\Desktop\КМ 2015\Логотипы 2015\FedSO_219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03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93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091" y="-51280"/>
            <a:ext cx="8229600" cy="1143000"/>
          </a:xfrm>
        </p:spPr>
        <p:txBody>
          <a:bodyPr>
            <a:normAutofit/>
          </a:bodyPr>
          <a:lstStyle/>
          <a:p>
            <a:pPr marL="1978025"/>
            <a:r>
              <a:rPr lang="ru-RU" sz="2000" dirty="0" smtClean="0">
                <a:latin typeface="Arial Black" pitchFamily="34" charset="0"/>
              </a:rPr>
              <a:t>Комплекс трамплинов ГАУ ДО СО СДЮСШОР «Аист»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6995" y="1091720"/>
            <a:ext cx="6264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Комплекс входит в рейтинг «100 лучших трамплинов мира» и является одним из самых современных в России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Место нахождения: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г. Нижний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Тагил, ул. Долгая, д.1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составе ГАУ ДО СО СДЮСШОР «Аист» находятся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четыре горнолыжные трассы с бугельным подъемником,  стрелковый стенд, спортивная гостиница, лыжный стадион с освещенными трассами и круглогодичный комплекс трамплинов 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k-40,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k-60, k-90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k-120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подъемной канатно-кресельной дорогой.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Ekaterina\Desktop\В презентацию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58" y="3486231"/>
            <a:ext cx="6637341" cy="337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Ekaterina\Desktop\КМ 2015\Логотипы 2015\FedSO_219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06658" cy="686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37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2008" y="548680"/>
            <a:ext cx="5714269" cy="52982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Программа соревнований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170" y="0"/>
            <a:ext cx="6507147" cy="764704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62" y="6264460"/>
            <a:ext cx="6071647" cy="601787"/>
          </a:xfrm>
          <a:prstGeom prst="rect">
            <a:avLst/>
          </a:prstGeom>
          <a:noFill/>
        </p:spPr>
      </p:pic>
      <p:pic>
        <p:nvPicPr>
          <p:cNvPr id="1025" name="Picture 1" descr="C:\Users\Ekaterina\Desktop\КМ 2015\Логотипы 2015\FedSO_219x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03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972491"/>
              </p:ext>
            </p:extLst>
          </p:nvPr>
        </p:nvGraphicFramePr>
        <p:xfrm>
          <a:off x="2938670" y="1136104"/>
          <a:ext cx="5809794" cy="50292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23922"/>
                <a:gridCol w="4485872"/>
              </a:tblGrid>
              <a:tr h="1487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11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декабря 2015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ПЯТНИЦА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5139" marR="35139" marT="0" marB="0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715963" indent="0" algn="l"/>
                      <a:endParaRPr lang="ru-RU" sz="1100" b="1" dirty="0" smtClean="0"/>
                    </a:p>
                    <a:p>
                      <a:pPr marL="715963" indent="0" algn="l"/>
                      <a:r>
                        <a:rPr lang="ru-RU" sz="1100" b="1" dirty="0" smtClean="0"/>
                        <a:t>09:00 – Собрание капитанов команд – ЖЕНЩИНЫ</a:t>
                      </a:r>
                    </a:p>
                    <a:p>
                      <a:pPr marL="715963" indent="0" algn="l"/>
                      <a:r>
                        <a:rPr lang="ru-RU" sz="1100" b="1" dirty="0" smtClean="0"/>
                        <a:t>09:30 – Собрание капитанов команд – МУЖЧИНЫ</a:t>
                      </a:r>
                    </a:p>
                    <a:p>
                      <a:pPr marL="715963" indent="0" algn="l"/>
                      <a:r>
                        <a:rPr lang="ru-RU" sz="1100" b="1" dirty="0" smtClean="0"/>
                        <a:t>12:00 – Официальная тренировка – Женщины, К-90 (2 прыжка)</a:t>
                      </a:r>
                    </a:p>
                    <a:p>
                      <a:pPr marL="715963" indent="0" algn="l"/>
                      <a:r>
                        <a:rPr lang="ru-RU" sz="1100" b="1" dirty="0" smtClean="0"/>
                        <a:t>14:00 – Квалификация – Женщины, К-90</a:t>
                      </a:r>
                    </a:p>
                    <a:p>
                      <a:pPr marL="715963" indent="0" algn="l"/>
                      <a:r>
                        <a:rPr lang="ru-RU" sz="1100" b="1" dirty="0" smtClean="0"/>
                        <a:t>1</a:t>
                      </a:r>
                      <a:r>
                        <a:rPr lang="en-US" sz="1100" b="1" dirty="0" smtClean="0"/>
                        <a:t>7</a:t>
                      </a:r>
                      <a:r>
                        <a:rPr lang="ru-RU" sz="1100" b="1" dirty="0" smtClean="0"/>
                        <a:t>:00 – Официальная тренировка – Мужчины , К-120 (2 прыжка)</a:t>
                      </a:r>
                    </a:p>
                    <a:p>
                      <a:pPr marL="715963" indent="0" algn="l"/>
                      <a:r>
                        <a:rPr lang="ru-RU" sz="1100" b="1" dirty="0" smtClean="0"/>
                        <a:t>1</a:t>
                      </a:r>
                      <a:r>
                        <a:rPr lang="en-US" sz="1100" b="1" dirty="0" smtClean="0"/>
                        <a:t>9</a:t>
                      </a:r>
                      <a:r>
                        <a:rPr lang="ru-RU" sz="1100" b="1" dirty="0" smtClean="0"/>
                        <a:t>:00 – Квалификация – Мужчины, К-120</a:t>
                      </a:r>
                    </a:p>
                  </a:txBody>
                  <a:tcPr marL="35139" marR="35139" marT="0" marB="0"/>
                </a:tc>
              </a:tr>
              <a:tr h="1817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12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декабря 2015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СУББОТА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5139" marR="35139" marT="0" marB="0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715963" indent="0" algn="l"/>
                      <a:r>
                        <a:rPr lang="ru-RU" sz="1100" b="1" i="1" dirty="0" smtClean="0"/>
                        <a:t>(Церемония открытия )</a:t>
                      </a:r>
                      <a:endParaRPr lang="ru-RU" sz="1100" b="1" dirty="0" smtClean="0"/>
                    </a:p>
                    <a:p>
                      <a:pPr marL="715963" indent="0" algn="l"/>
                      <a:r>
                        <a:rPr lang="ru-RU" sz="1100" b="1" dirty="0" smtClean="0"/>
                        <a:t>16:00 – пробная попытка, Женщины – К-90</a:t>
                      </a:r>
                    </a:p>
                    <a:p>
                      <a:pPr marL="715963" indent="0" algn="l"/>
                      <a:r>
                        <a:rPr lang="ru-RU" sz="1100" b="1" dirty="0" smtClean="0"/>
                        <a:t>17:00 – первая зачетная попытка, Женщины</a:t>
                      </a:r>
                    </a:p>
                    <a:p>
                      <a:pPr marL="715963" indent="0" algn="l"/>
                      <a:r>
                        <a:rPr lang="ru-RU" sz="1100" b="1" dirty="0" smtClean="0"/>
                        <a:t>	        Финал</a:t>
                      </a:r>
                    </a:p>
                    <a:p>
                      <a:pPr marL="715963" indent="0" algn="l"/>
                      <a:r>
                        <a:rPr lang="ru-RU" sz="1100" b="1" dirty="0" smtClean="0"/>
                        <a:t>	        Церемония награждения</a:t>
                      </a:r>
                    </a:p>
                    <a:p>
                      <a:pPr marL="715963" indent="0" algn="l"/>
                      <a:r>
                        <a:rPr lang="ru-RU" sz="1100" b="1" dirty="0" smtClean="0"/>
                        <a:t>	        Пресс-конференция</a:t>
                      </a:r>
                    </a:p>
                    <a:p>
                      <a:pPr marL="715963" indent="0" algn="l"/>
                      <a:r>
                        <a:rPr lang="ru-RU" sz="1100" b="1" dirty="0" smtClean="0"/>
                        <a:t>19:00 – пробная попытка, Мужчины – К-120</a:t>
                      </a:r>
                    </a:p>
                    <a:p>
                      <a:pPr marL="715963" indent="0" algn="l"/>
                      <a:r>
                        <a:rPr lang="ru-RU" sz="1100" b="1" dirty="0" smtClean="0"/>
                        <a:t>20:00 - первая зачетная попытка, Мужчины</a:t>
                      </a:r>
                    </a:p>
                    <a:p>
                      <a:pPr marL="715963" indent="0" algn="l"/>
                      <a:r>
                        <a:rPr lang="ru-RU" sz="1100" b="1" dirty="0" smtClean="0"/>
                        <a:t>	       Финал</a:t>
                      </a:r>
                    </a:p>
                    <a:p>
                      <a:pPr marL="715963" indent="0" algn="l"/>
                      <a:r>
                        <a:rPr lang="ru-RU" sz="1100" b="1" dirty="0" smtClean="0"/>
                        <a:t>	       Церемония награждения</a:t>
                      </a:r>
                    </a:p>
                    <a:p>
                      <a:pPr marL="715963" indent="0" algn="l"/>
                      <a:r>
                        <a:rPr lang="ru-RU" sz="1100" b="1" dirty="0" smtClean="0"/>
                        <a:t>	       Пресс-конференция</a:t>
                      </a:r>
                      <a:endParaRPr lang="ru-RU" sz="110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</a:tr>
              <a:tr h="1652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effectLst/>
                        </a:rPr>
                        <a:t>13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декабря 2015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ВОСКРЕСЕНЬЕ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5139" marR="35139" marT="0" marB="0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715963" indent="0" algn="l">
                        <a:buNone/>
                      </a:pPr>
                      <a:r>
                        <a:rPr lang="ru-RU" sz="1100" b="1" dirty="0" smtClean="0"/>
                        <a:t>1</a:t>
                      </a:r>
                      <a:r>
                        <a:rPr lang="en-US" sz="1100" b="1" dirty="0" smtClean="0"/>
                        <a:t>4</a:t>
                      </a:r>
                      <a:r>
                        <a:rPr lang="ru-RU" sz="1100" b="1" dirty="0" smtClean="0"/>
                        <a:t>:</a:t>
                      </a:r>
                      <a:r>
                        <a:rPr lang="en-US" sz="1100" b="1" dirty="0" smtClean="0"/>
                        <a:t>3</a:t>
                      </a:r>
                      <a:r>
                        <a:rPr lang="ru-RU" sz="1100" b="1" dirty="0" smtClean="0"/>
                        <a:t>0 – Квалификация, Женщины – К-90</a:t>
                      </a:r>
                    </a:p>
                    <a:p>
                      <a:pPr marL="715963" indent="0" algn="l">
                        <a:buNone/>
                      </a:pPr>
                      <a:r>
                        <a:rPr lang="ru-RU" sz="1100" b="1" dirty="0" smtClean="0"/>
                        <a:t>16:00 – первая зачетная попытка, Женщины</a:t>
                      </a:r>
                    </a:p>
                    <a:p>
                      <a:pPr marL="715963" indent="0" algn="l">
                        <a:buNone/>
                      </a:pPr>
                      <a:r>
                        <a:rPr lang="ru-RU" sz="1100" b="1" dirty="0" smtClean="0"/>
                        <a:t>	        Финал</a:t>
                      </a:r>
                    </a:p>
                    <a:p>
                      <a:pPr marL="715963" indent="0" algn="l">
                        <a:buNone/>
                      </a:pPr>
                      <a:r>
                        <a:rPr lang="ru-RU" sz="1100" b="1" dirty="0" smtClean="0"/>
                        <a:t>	        Церемония награждения</a:t>
                      </a:r>
                    </a:p>
                    <a:p>
                      <a:pPr marL="715963" indent="0" algn="l">
                        <a:buNone/>
                      </a:pPr>
                      <a:r>
                        <a:rPr lang="ru-RU" sz="1100" b="1" dirty="0" smtClean="0"/>
                        <a:t>	        Пресс-конференция</a:t>
                      </a:r>
                    </a:p>
                    <a:p>
                      <a:pPr marL="715963" indent="0" algn="l">
                        <a:buNone/>
                      </a:pPr>
                      <a:r>
                        <a:rPr lang="ru-RU" sz="1100" b="1" dirty="0" smtClean="0"/>
                        <a:t>17:30 – Квалификация, Мужчины – К-120</a:t>
                      </a:r>
                    </a:p>
                    <a:p>
                      <a:pPr marL="715963" indent="0" algn="l">
                        <a:buNone/>
                      </a:pPr>
                      <a:r>
                        <a:rPr lang="ru-RU" sz="1100" b="1" dirty="0" smtClean="0"/>
                        <a:t>19:00 - первая зачетная попытка, Мужчины</a:t>
                      </a:r>
                    </a:p>
                    <a:p>
                      <a:pPr marL="715963" indent="0" algn="l">
                        <a:buNone/>
                      </a:pPr>
                      <a:r>
                        <a:rPr lang="ru-RU" sz="1100" b="1" dirty="0" smtClean="0"/>
                        <a:t>	       Финал</a:t>
                      </a:r>
                    </a:p>
                    <a:p>
                      <a:pPr marL="715963" indent="0" algn="l">
                        <a:buNone/>
                      </a:pPr>
                      <a:r>
                        <a:rPr lang="ru-RU" sz="1100" b="1" dirty="0" smtClean="0"/>
                        <a:t>	       Церемония награждения</a:t>
                      </a:r>
                    </a:p>
                    <a:p>
                      <a:pPr marL="715963" indent="0" algn="l">
                        <a:buNone/>
                      </a:pPr>
                      <a:r>
                        <a:rPr lang="ru-RU" sz="1100" b="1" dirty="0" smtClean="0"/>
                        <a:t>	       Пресс-конференция</a:t>
                      </a:r>
                      <a:endParaRPr lang="ru-RU" sz="1100" b="1" dirty="0"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35139" marR="3513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08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3" y="-51280"/>
            <a:ext cx="6303907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Аккредитация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1052736"/>
            <a:ext cx="6264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Уважаемые представители СМИ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для получения аккредитации вам необходимо в срок до 06.12.15 прислать на электронный адрес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PishvanovAist@yandex.ru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скан копию письма от редакции, заполненную форму аккредитации и подписанные фото сотрудников в формате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jpeg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Форма для заполнения аккредитации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1770" y="2994034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Arial Black" pitchFamily="34" charset="0"/>
                <a:cs typeface="Times New Roman" pitchFamily="18" charset="0"/>
              </a:rPr>
              <a:t>Аккредитационный</a:t>
            </a:r>
            <a:r>
              <a:rPr lang="ru-RU" sz="1600" dirty="0" smtClean="0">
                <a:latin typeface="Arial Black" pitchFamily="34" charset="0"/>
                <a:cs typeface="Times New Roman" pitchFamily="18" charset="0"/>
              </a:rPr>
              <a:t> центр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Получить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аккредитационный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бэйдж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можно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аккредитационном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центре в спортивно-гостиничном комплексе на третьем этаже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Ekaterina\Desktop\КМ 2015\Логотипы 2015\FedSO_219x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03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283179"/>
              </p:ext>
            </p:extLst>
          </p:nvPr>
        </p:nvGraphicFramePr>
        <p:xfrm>
          <a:off x="2708900" y="4221088"/>
          <a:ext cx="5624646" cy="194421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81731"/>
                <a:gridCol w="4342915"/>
              </a:tblGrid>
              <a:tr h="438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Дата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Arial Black" pitchFamily="34" charset="0"/>
                        </a:rPr>
                        <a:t>Время работы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012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11 декабря </a:t>
                      </a:r>
                      <a:endParaRPr lang="ru-RU" sz="1200" b="1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пятница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Arial Black" pitchFamily="34" charset="0"/>
                        </a:rPr>
                        <a:t>10.00 - 21.00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21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12 декабря</a:t>
                      </a:r>
                      <a:b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суббота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Arial Black" pitchFamily="34" charset="0"/>
                        </a:rPr>
                        <a:t>10.00 - 21.00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21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13 декабря</a:t>
                      </a:r>
                      <a:b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воскресенье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Arial Black" pitchFamily="34" charset="0"/>
                        </a:rPr>
                        <a:t>10.00 </a:t>
                      </a:r>
                      <a:r>
                        <a:rPr lang="ru-RU" sz="1200" b="0" u="none" strike="noStrike" dirty="0" smtClean="0">
                          <a:effectLst/>
                          <a:latin typeface="Arial Black" pitchFamily="34" charset="0"/>
                        </a:rPr>
                        <a:t>- 18.00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12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3" y="-51280"/>
            <a:ext cx="6303907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Медиа-центр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836712"/>
            <a:ext cx="62646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Медиа-центр расположен в зоне трамплинов за центральной зрительской трибуной.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Представляет из себя палатку сборной конструкции 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конвекторными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обогревателями внутри. Центр оборудован столами, стульями и информационной доской, имеются розетки для зарядки компьютеров. Рабочих компьютеров и камер хранения для прессы не предусмотрено. </a:t>
            </a:r>
          </a:p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Одевайтесь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тепло!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Ekaterina\Desktop\КМ 2015\Логотипы 2015\FedSO_219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03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733355"/>
              </p:ext>
            </p:extLst>
          </p:nvPr>
        </p:nvGraphicFramePr>
        <p:xfrm>
          <a:off x="2696354" y="3933056"/>
          <a:ext cx="5692070" cy="20162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97095"/>
                <a:gridCol w="4394975"/>
              </a:tblGrid>
              <a:tr h="4547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Дата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Arial Black" pitchFamily="34" charset="0"/>
                        </a:rPr>
                        <a:t>Время работы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235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11 декабря </a:t>
                      </a:r>
                      <a:endParaRPr lang="ru-RU" sz="1200" b="1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пятница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Arial Black" pitchFamily="34" charset="0"/>
                        </a:rPr>
                        <a:t>10.00 - 21.00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89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12 декабря</a:t>
                      </a:r>
                      <a:b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суббота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Arial Black" pitchFamily="34" charset="0"/>
                        </a:rPr>
                        <a:t>10.00 - </a:t>
                      </a:r>
                      <a:r>
                        <a:rPr lang="ru-RU" sz="1200" b="0" u="none" strike="noStrike" dirty="0" smtClean="0">
                          <a:effectLst/>
                          <a:latin typeface="Arial Black" pitchFamily="34" charset="0"/>
                        </a:rPr>
                        <a:t>22.30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89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13 декабря</a:t>
                      </a:r>
                      <a:b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воскресенье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Arial Black" pitchFamily="34" charset="0"/>
                        </a:rPr>
                        <a:t>10.00 </a:t>
                      </a:r>
                      <a:r>
                        <a:rPr lang="ru-RU" sz="1200" b="0" u="none" strike="noStrike" smtClean="0">
                          <a:effectLst/>
                          <a:latin typeface="Arial Black" pitchFamily="34" charset="0"/>
                        </a:rPr>
                        <a:t>- </a:t>
                      </a:r>
                      <a:r>
                        <a:rPr lang="ru-RU" sz="1200" b="0" u="none" strike="noStrike" smtClean="0">
                          <a:effectLst/>
                          <a:latin typeface="Arial Black" pitchFamily="34" charset="0"/>
                        </a:rPr>
                        <a:t>22.30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64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3" y="-51280"/>
            <a:ext cx="6303907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Пресс-конференции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908720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Пресс-конференции запланированы после каждой церемонии награждения в конференц-зале спортивно-гостиничного комплекса «Аист» на 2 этаже.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Ekaterina\Desktop\КМ 2015\Логотипы 2015\FedSO_219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03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940151"/>
              </p:ext>
            </p:extLst>
          </p:nvPr>
        </p:nvGraphicFramePr>
        <p:xfrm>
          <a:off x="2963234" y="3068960"/>
          <a:ext cx="5857239" cy="22322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32120"/>
                <a:gridCol w="1127322"/>
                <a:gridCol w="3697797"/>
              </a:tblGrid>
              <a:tr h="4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Дата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Black" pitchFamily="34" charset="0"/>
                        </a:rPr>
                        <a:t>Время работы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Black" pitchFamily="34" charset="0"/>
                        </a:rPr>
                        <a:t>Конференция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166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12 декабря</a:t>
                      </a:r>
                      <a:b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суббота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 Black" pitchFamily="34" charset="0"/>
                        </a:rPr>
                        <a:t>18.30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 Black" pitchFamily="34" charset="0"/>
                        </a:rPr>
                        <a:t>Пресс-конференция с победителями, женщины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0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Black" pitchFamily="34" charset="0"/>
                        </a:rPr>
                        <a:t>22.00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 Black" pitchFamily="34" charset="0"/>
                        </a:rPr>
                        <a:t>Пресс-конференция с победителями, мужчины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71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13 декабря</a:t>
                      </a:r>
                      <a:b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воскресенье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 Black" pitchFamily="34" charset="0"/>
                        </a:rPr>
                        <a:t>17.30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 Black" pitchFamily="34" charset="0"/>
                        </a:rPr>
                        <a:t>Пресс-конференция с победителями, женщины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71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 Black" pitchFamily="34" charset="0"/>
                        </a:rPr>
                        <a:t>21.00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 Black" pitchFamily="34" charset="0"/>
                        </a:rPr>
                        <a:t>Пресс-конференция с победителями, мужчины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68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3" y="-51280"/>
            <a:ext cx="6303907" cy="1143000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latin typeface="Arial Black" pitchFamily="34" charset="0"/>
              </a:rPr>
              <a:t>Микс</a:t>
            </a:r>
            <a:r>
              <a:rPr lang="ru-RU" sz="2400" dirty="0" smtClean="0">
                <a:latin typeface="Arial Black" pitchFamily="34" charset="0"/>
              </a:rPr>
              <a:t>-зона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908720"/>
            <a:ext cx="6264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Микс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-зона расположена перед центральной трибуной и создана специально для работы прессы со спортсменами и тренерами. Здесь можно взять интервью, осуществить фото и видеосъемку.  После прыжка спортсмен обязательно проходит через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микс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-зону, но общается с прессой по желанию.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Волонтеры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службы перевода окажут вам языковую поддержку.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Ekaterina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92896"/>
            <a:ext cx="6131370" cy="397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лилиния 6"/>
          <p:cNvSpPr/>
          <p:nvPr/>
        </p:nvSpPr>
        <p:spPr>
          <a:xfrm>
            <a:off x="6804248" y="4221088"/>
            <a:ext cx="1152127" cy="1656184"/>
          </a:xfrm>
          <a:custGeom>
            <a:avLst/>
            <a:gdLst>
              <a:gd name="connsiteX0" fmla="*/ 0 w 1258887"/>
              <a:gd name="connsiteY0" fmla="*/ 1219 h 2318969"/>
              <a:gd name="connsiteX1" fmla="*/ 622300 w 1258887"/>
              <a:gd name="connsiteY1" fmla="*/ 7569 h 2318969"/>
              <a:gd name="connsiteX2" fmla="*/ 1193800 w 1258887"/>
              <a:gd name="connsiteY2" fmla="*/ 58369 h 2318969"/>
              <a:gd name="connsiteX3" fmla="*/ 1244600 w 1258887"/>
              <a:gd name="connsiteY3" fmla="*/ 591769 h 2318969"/>
              <a:gd name="connsiteX4" fmla="*/ 1181100 w 1258887"/>
              <a:gd name="connsiteY4" fmla="*/ 1201369 h 2318969"/>
              <a:gd name="connsiteX5" fmla="*/ 1143000 w 1258887"/>
              <a:gd name="connsiteY5" fmla="*/ 1455369 h 2318969"/>
              <a:gd name="connsiteX6" fmla="*/ 1035050 w 1258887"/>
              <a:gd name="connsiteY6" fmla="*/ 1741119 h 2318969"/>
              <a:gd name="connsiteX7" fmla="*/ 762000 w 1258887"/>
              <a:gd name="connsiteY7" fmla="*/ 2064969 h 2318969"/>
              <a:gd name="connsiteX8" fmla="*/ 495300 w 1258887"/>
              <a:gd name="connsiteY8" fmla="*/ 2223719 h 2318969"/>
              <a:gd name="connsiteX9" fmla="*/ 63500 w 1258887"/>
              <a:gd name="connsiteY9" fmla="*/ 2318969 h 231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8887" h="2318969">
                <a:moveTo>
                  <a:pt x="0" y="1219"/>
                </a:moveTo>
                <a:lnTo>
                  <a:pt x="622300" y="7569"/>
                </a:lnTo>
                <a:cubicBezTo>
                  <a:pt x="821267" y="17094"/>
                  <a:pt x="1090083" y="-38998"/>
                  <a:pt x="1193800" y="58369"/>
                </a:cubicBezTo>
                <a:cubicBezTo>
                  <a:pt x="1297517" y="155736"/>
                  <a:pt x="1246717" y="401269"/>
                  <a:pt x="1244600" y="591769"/>
                </a:cubicBezTo>
                <a:cubicBezTo>
                  <a:pt x="1242483" y="782269"/>
                  <a:pt x="1198033" y="1057436"/>
                  <a:pt x="1181100" y="1201369"/>
                </a:cubicBezTo>
                <a:cubicBezTo>
                  <a:pt x="1164167" y="1345302"/>
                  <a:pt x="1167342" y="1365411"/>
                  <a:pt x="1143000" y="1455369"/>
                </a:cubicBezTo>
                <a:cubicBezTo>
                  <a:pt x="1118658" y="1545327"/>
                  <a:pt x="1098550" y="1639519"/>
                  <a:pt x="1035050" y="1741119"/>
                </a:cubicBezTo>
                <a:cubicBezTo>
                  <a:pt x="971550" y="1842719"/>
                  <a:pt x="851958" y="1984536"/>
                  <a:pt x="762000" y="2064969"/>
                </a:cubicBezTo>
                <a:cubicBezTo>
                  <a:pt x="672042" y="2145402"/>
                  <a:pt x="611717" y="2181386"/>
                  <a:pt x="495300" y="2223719"/>
                </a:cubicBezTo>
                <a:cubicBezTo>
                  <a:pt x="378883" y="2266052"/>
                  <a:pt x="221191" y="2292510"/>
                  <a:pt x="63500" y="2318969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Ekaterina\Desktop\КМ 2015\Логотипы 2015\FedSO_219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03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76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6659" y="0"/>
            <a:ext cx="6303907" cy="1143000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latin typeface="Arial Black" pitchFamily="34" charset="0"/>
              </a:rPr>
              <a:t>Фотопозиции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908720"/>
            <a:ext cx="62646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Фотосъемка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разрешена в следующих зонах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mixed zone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photo/video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special photo*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Видеосъемка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разрешена в следующих зонах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mixed zone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photo/video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Съемки церемонии награждения осуществляются из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микс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-зоны.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Arial Black" pitchFamily="34" charset="0"/>
                <a:cs typeface="Times New Roman" pitchFamily="18" charset="0"/>
              </a:rPr>
              <a:t>Зона </a:t>
            </a:r>
            <a:r>
              <a:rPr lang="en-US" sz="1400" b="1" dirty="0" smtClean="0">
                <a:latin typeface="Arial Black" pitchFamily="34" charset="0"/>
                <a:cs typeface="Times New Roman" pitchFamily="18" charset="0"/>
              </a:rPr>
              <a:t>photo/video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включают в себя дорогу наверх к судейской вышке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k-120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саму крышу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удейской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Arial Black" pitchFamily="34" charset="0"/>
                <a:cs typeface="Times New Roman" pitchFamily="18" charset="0"/>
              </a:rPr>
              <a:t>*</a:t>
            </a:r>
            <a:r>
              <a:rPr lang="ru-RU" sz="1400" dirty="0" smtClean="0">
                <a:latin typeface="Arial Black" pitchFamily="34" charset="0"/>
                <a:cs typeface="Times New Roman" pitchFamily="18" charset="0"/>
              </a:rPr>
              <a:t>Зона </a:t>
            </a:r>
            <a:r>
              <a:rPr lang="en-US" sz="1400" dirty="0" smtClean="0">
                <a:latin typeface="Arial Black" pitchFamily="34" charset="0"/>
                <a:cs typeface="Times New Roman" pitchFamily="18" charset="0"/>
              </a:rPr>
              <a:t>Special photo</a:t>
            </a:r>
            <a:r>
              <a:rPr lang="ru-RU" sz="1400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расположена на горе приземления до отметки 60 метров с двух сторон. В эту зону входит также место под столом отрыва на горе приземления. Эта зона открыта для всех аккредитованных фотографов только во время пробной серии прыжков.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Нахождение фотографа в зоне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Special photo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подразумевает выполнение ряда строгих правил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Подъем наверх на подъемнике осуществляется группой фотографов только в сопровождении волонтеров за 15 минут до начала пробной серии прыжков</a:t>
            </a:r>
            <a:endParaRPr lang="ru-RU" sz="1400" dirty="0">
              <a:latin typeface="Arial Black" pitchFamily="34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Пребывание в зоне разрешено только во время пробной серии прыжков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Запрещено использование вспышки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Запрещено передвижение фотографа в зоне во время спуска и полета спортсмена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Спуск осуществляется пешком с правой стороны по дороге через  судейскую</a:t>
            </a:r>
          </a:p>
        </p:txBody>
      </p:sp>
      <p:pic>
        <p:nvPicPr>
          <p:cNvPr id="6" name="Picture 2" descr="C:\Users\Ekaterina\Desktop\КМ 2015\Логотипы 2015\FedSO_219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03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6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1813</TotalTime>
  <Words>790</Words>
  <Application>Microsoft Office PowerPoint</Application>
  <PresentationFormat>Экран (4:3)</PresentationFormat>
  <Paragraphs>166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FIS SKI JUMPING World Cup (Men and Ladies) 12-13 December 2015</vt:lpstr>
      <vt:lpstr>Кубок Мира  по прыжкам на лыжах с трамплина</vt:lpstr>
      <vt:lpstr>Комплекс трамплинов ГАУ ДО СО СДЮСШОР «Аист»</vt:lpstr>
      <vt:lpstr>Программа соревнований</vt:lpstr>
      <vt:lpstr>Аккредитация</vt:lpstr>
      <vt:lpstr>Медиа-центр</vt:lpstr>
      <vt:lpstr>Пресс-конференции</vt:lpstr>
      <vt:lpstr>Микс-зона</vt:lpstr>
      <vt:lpstr>Фотопозиции</vt:lpstr>
      <vt:lpstr>Презентация PowerPoint</vt:lpstr>
      <vt:lpstr>Общая схема комплекса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 SKI JUMPING 7th &amp; 8th World Cup (Men and Ladies) 12-13 December</dc:title>
  <dc:creator>Сергей Пишванов</dc:creator>
  <cp:lastModifiedBy>Ekaterina</cp:lastModifiedBy>
  <cp:revision>56</cp:revision>
  <dcterms:created xsi:type="dcterms:W3CDTF">2015-08-25T08:24:05Z</dcterms:created>
  <dcterms:modified xsi:type="dcterms:W3CDTF">2015-10-05T08:59:27Z</dcterms:modified>
</cp:coreProperties>
</file>